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07/06/2019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afaeleitor@yahoo.com.br" TargetMode="External"/><Relationship Id="rId2" Type="http://schemas.openxmlformats.org/officeDocument/2006/relationships/hyperlink" Target="mailto:jamillegomes.uff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0" y="4149080"/>
            <a:ext cx="4518248" cy="2225842"/>
          </a:xfrm>
        </p:spPr>
        <p:txBody>
          <a:bodyPr/>
          <a:lstStyle/>
          <a:p>
            <a:r>
              <a:rPr lang="pt-BR" dirty="0" smtClean="0"/>
              <a:t>Data: 07/06/2019</a:t>
            </a:r>
          </a:p>
          <a:p>
            <a:endParaRPr lang="pt-BR" dirty="0" smtClean="0"/>
          </a:p>
          <a:p>
            <a:r>
              <a:rPr lang="pt-BR" dirty="0" smtClean="0"/>
              <a:t>Graduandos:</a:t>
            </a:r>
          </a:p>
          <a:p>
            <a:r>
              <a:rPr lang="pt-BR" dirty="0" smtClean="0"/>
              <a:t>Jamille Gomes Batista dos Santos</a:t>
            </a:r>
          </a:p>
          <a:p>
            <a:r>
              <a:rPr lang="pt-BR" dirty="0" smtClean="0"/>
              <a:t>Rafael </a:t>
            </a:r>
            <a:r>
              <a:rPr lang="pt-BR" dirty="0" err="1" smtClean="0"/>
              <a:t>Eitor</a:t>
            </a:r>
            <a:r>
              <a:rPr lang="pt-BR" dirty="0" smtClean="0"/>
              <a:t> dos Santos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835696" y="836712"/>
            <a:ext cx="3384376" cy="259228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Metodologia para um Levantamento Bibliográfico</a:t>
            </a:r>
            <a:endParaRPr kumimoji="0" lang="pt-BR" sz="32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Imagem 4" descr="artig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836712"/>
            <a:ext cx="3828795" cy="255612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491064" cy="365841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9600" dirty="0" smtClean="0"/>
              <a:t>Dúvidas?</a:t>
            </a:r>
            <a:br>
              <a:rPr lang="pt-BR" sz="9600" dirty="0" smtClean="0"/>
            </a:br>
            <a:r>
              <a:rPr lang="pt-BR" sz="9600" dirty="0" smtClean="0"/>
              <a:t/>
            </a:r>
            <a:br>
              <a:rPr lang="pt-BR" sz="9600" dirty="0" smtClean="0"/>
            </a:br>
            <a:r>
              <a:rPr lang="pt-BR" sz="9600" dirty="0" smtClean="0"/>
              <a:t>Boa Sorte!</a:t>
            </a:r>
            <a:endParaRPr lang="pt-BR" sz="9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43608" y="4077072"/>
            <a:ext cx="40527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Contato: </a:t>
            </a:r>
          </a:p>
          <a:p>
            <a:endParaRPr lang="pt-BR" dirty="0" smtClean="0"/>
          </a:p>
          <a:p>
            <a:r>
              <a:rPr lang="pt-BR" dirty="0" smtClean="0"/>
              <a:t>Jamille Gomes</a:t>
            </a:r>
          </a:p>
          <a:p>
            <a:r>
              <a:rPr lang="pt-BR" dirty="0" smtClean="0"/>
              <a:t>E-mail: </a:t>
            </a:r>
            <a:r>
              <a:rPr lang="pt-BR" dirty="0" smtClean="0">
                <a:hlinkClick r:id="rId2"/>
              </a:rPr>
              <a:t>jamillegomes.uff@gmail.com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Rafael </a:t>
            </a:r>
            <a:r>
              <a:rPr lang="pt-BR" dirty="0" err="1" smtClean="0"/>
              <a:t>Eitor</a:t>
            </a:r>
            <a:endParaRPr lang="pt-BR" dirty="0" smtClean="0"/>
          </a:p>
          <a:p>
            <a:r>
              <a:rPr lang="pt-BR" dirty="0" smtClean="0"/>
              <a:t>E-mail: </a:t>
            </a:r>
            <a:r>
              <a:rPr lang="pt-BR" dirty="0" smtClean="0">
                <a:hlinkClick r:id="rId3"/>
              </a:rPr>
              <a:t>rafaeleitor@yahoo.com.br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35696" y="836712"/>
            <a:ext cx="3384376" cy="2592288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Metodologia para um Levantamento Bibliográfico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95736" y="3717032"/>
            <a:ext cx="6728792" cy="22070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processo </a:t>
            </a:r>
            <a:r>
              <a:rPr lang="pt-BR" dirty="0" err="1" smtClean="0"/>
              <a:t>ProKnow</a:t>
            </a:r>
            <a:r>
              <a:rPr lang="pt-BR" dirty="0" smtClean="0"/>
              <a:t>-C se constitui em uma metodologia estruturada em quatro etapas: 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Seleção do portfólio bibliográfico que proporciona a revisão de literatura; 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Análise </a:t>
            </a:r>
            <a:r>
              <a:rPr lang="pt-BR" dirty="0" err="1" smtClean="0"/>
              <a:t>bibliométrica</a:t>
            </a:r>
            <a:r>
              <a:rPr lang="pt-BR" dirty="0" smtClean="0"/>
              <a:t> do portfólio bibliográfico; 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 Análise sistêmica do portfólio bibliográfico; 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 Elaboração dos objetivos de pesquisa. </a:t>
            </a:r>
            <a:endParaRPr lang="pt-BR" dirty="0"/>
          </a:p>
        </p:txBody>
      </p:sp>
      <p:pic>
        <p:nvPicPr>
          <p:cNvPr id="4" name="Imagem 3" descr="artig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836712"/>
            <a:ext cx="3828795" cy="25561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 Passo: Palavra Chave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3989039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Definição do tema que determina a pesquisa;</a:t>
            </a:r>
          </a:p>
          <a:p>
            <a:pPr lvl="1"/>
            <a:r>
              <a:rPr lang="pt-BR" dirty="0" smtClean="0"/>
              <a:t>Estipulando as palavras-chave;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Importante: verificar, durante a pesquisa, se as palavras selecionadas estão conseguindo discriminar artigos na área objetiva.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67544" y="3212976"/>
            <a:ext cx="8136904" cy="144016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67544" y="4941168"/>
            <a:ext cx="81369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pt-BR" dirty="0" smtClean="0"/>
              <a:t>Observação: Sugere-se a leitura de no mínimo dois artigos para verificação das palavras chave escolhidas.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Segundo Passo: Banco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pt-BR" dirty="0" smtClean="0"/>
              <a:t>Selecionar quais as bases de dados serão utilizadas para fazer o procedimento de busca dos artigos.</a:t>
            </a:r>
          </a:p>
          <a:p>
            <a:endParaRPr lang="pt-BR" dirty="0" smtClean="0"/>
          </a:p>
          <a:p>
            <a:pPr lvl="1"/>
            <a:r>
              <a:rPr lang="pt-BR" dirty="0" err="1" smtClean="0"/>
              <a:t>SciELO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Periódicos Capes;</a:t>
            </a:r>
          </a:p>
          <a:p>
            <a:pPr lvl="1" fontAlgn="base"/>
            <a:r>
              <a:rPr lang="pt-BR" dirty="0" smtClean="0"/>
              <a:t>Biblioteca Digital de Teses e Dissertações;</a:t>
            </a:r>
          </a:p>
          <a:p>
            <a:pPr lvl="1" fontAlgn="base"/>
            <a:r>
              <a:rPr lang="pt-BR" dirty="0" smtClean="0"/>
              <a:t>SCOPUS;</a:t>
            </a:r>
          </a:p>
          <a:p>
            <a:pPr lvl="1" fontAlgn="base"/>
            <a:r>
              <a:rPr lang="pt-BR" dirty="0" smtClean="0"/>
              <a:t>Web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Science</a:t>
            </a:r>
            <a:r>
              <a:rPr lang="pt-BR" dirty="0" smtClean="0"/>
              <a:t>;</a:t>
            </a:r>
          </a:p>
          <a:p>
            <a:pPr lvl="1" fontAlgn="base"/>
            <a:r>
              <a:rPr lang="pt-BR" dirty="0" err="1" smtClean="0"/>
              <a:t>Science</a:t>
            </a:r>
            <a:r>
              <a:rPr lang="pt-BR" dirty="0" smtClean="0"/>
              <a:t> </a:t>
            </a:r>
            <a:r>
              <a:rPr lang="pt-BR" dirty="0" err="1" smtClean="0"/>
              <a:t>Direct</a:t>
            </a:r>
            <a:r>
              <a:rPr lang="pt-BR" dirty="0" smtClean="0"/>
              <a:t>;</a:t>
            </a:r>
            <a:endParaRPr lang="pt-BR" dirty="0" smtClean="0"/>
          </a:p>
        </p:txBody>
      </p:sp>
      <p:sp>
        <p:nvSpPr>
          <p:cNvPr id="6146" name="AutoShape 2" descr="Resultado de imagem para Artig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 descr="artigos-cientific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221088"/>
            <a:ext cx="2828032" cy="21210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640960" cy="66632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Terceiro Passo: Gerenciamento Bibliográfico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1684784"/>
          </a:xfrm>
        </p:spPr>
        <p:txBody>
          <a:bodyPr/>
          <a:lstStyle/>
          <a:p>
            <a:r>
              <a:rPr lang="pt-BR" dirty="0" smtClean="0"/>
              <a:t>Os resultados obtidos em cada base de dados podem ser exportados para um software de gerenciamento bibliográfico.</a:t>
            </a:r>
          </a:p>
          <a:p>
            <a:pPr lvl="1"/>
            <a:r>
              <a:rPr lang="pt-BR" dirty="0" err="1" smtClean="0"/>
              <a:t>Mendeley</a:t>
            </a:r>
            <a:endParaRPr lang="pt-BR" dirty="0"/>
          </a:p>
        </p:txBody>
      </p:sp>
      <p:pic>
        <p:nvPicPr>
          <p:cNvPr id="4" name="Imagem 3" descr="maxresdefault.jpg"/>
          <p:cNvPicPr>
            <a:picLocks noChangeAspect="1"/>
          </p:cNvPicPr>
          <p:nvPr/>
        </p:nvPicPr>
        <p:blipFill>
          <a:blip r:embed="rId2" cstate="print"/>
          <a:srcRect l="9838" t="5201" r="3538" b="3801"/>
          <a:stretch>
            <a:fillRect/>
          </a:stretch>
        </p:blipFill>
        <p:spPr>
          <a:xfrm>
            <a:off x="1187624" y="3212976"/>
            <a:ext cx="5904656" cy="34891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Quarto Passo: Filtragem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67600" cy="384502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t-BR" dirty="0" smtClean="0"/>
              <a:t>Exclusão dos artigos repetidos;</a:t>
            </a:r>
          </a:p>
          <a:p>
            <a:pPr marL="457200" indent="-457200">
              <a:buFont typeface="+mj-lt"/>
              <a:buAutoNum type="arabicPeriod"/>
            </a:pPr>
            <a:endParaRPr lang="pt-BR" dirty="0" smtClean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Leitura dos títulos dos artigos;</a:t>
            </a:r>
          </a:p>
          <a:p>
            <a:pPr marL="457200" indent="-457200">
              <a:buFont typeface="+mj-lt"/>
              <a:buAutoNum type="arabicPeriod"/>
            </a:pPr>
            <a:endParaRPr lang="pt-BR" dirty="0" smtClean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Verificação da relevância científica dos artigos;</a:t>
            </a:r>
            <a:br>
              <a:rPr lang="pt-BR" dirty="0" smtClean="0"/>
            </a:br>
            <a:endParaRPr lang="pt-BR" dirty="0" smtClean="0"/>
          </a:p>
          <a:p>
            <a:pPr marL="457200" indent="-457200">
              <a:buNone/>
            </a:pP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	3.1.</a:t>
            </a:r>
            <a:r>
              <a:rPr lang="pt-BR" dirty="0" smtClean="0"/>
              <a:t> Busca da quantidade de citações que cada artigo possui, por meio do Google Acadêmico;</a:t>
            </a:r>
          </a:p>
          <a:p>
            <a:pPr marL="457200" indent="-457200">
              <a:buFont typeface="+mj-lt"/>
              <a:buAutoNum type="arabicPeriod"/>
            </a:pPr>
            <a:endParaRPr lang="pt-BR" dirty="0" smtClean="0"/>
          </a:p>
        </p:txBody>
      </p:sp>
      <p:pic>
        <p:nvPicPr>
          <p:cNvPr id="4" name="Imagem 3" descr="ferramentas-pesquisar-livros-artigos-notici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484784"/>
            <a:ext cx="3238500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Quinto Passo: Inicio da Leitura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Deve ser realizada a leitura do resumo,para verificação se o artigo está realmente alinhado ao tema da pesquisa;</a:t>
            </a:r>
          </a:p>
          <a:p>
            <a:endParaRPr lang="pt-BR" dirty="0" smtClean="0"/>
          </a:p>
          <a:p>
            <a:r>
              <a:rPr lang="pt-BR" dirty="0" smtClean="0"/>
              <a:t>A partir desta leitura forma-se o banco de autores, onde se identifica os autores de maior relevância no tema pesquisado.</a:t>
            </a:r>
          </a:p>
          <a:p>
            <a:endParaRPr lang="pt-BR" dirty="0" smtClean="0"/>
          </a:p>
          <a:p>
            <a:r>
              <a:rPr lang="pt-BR" dirty="0" smtClean="0"/>
              <a:t> Para os artigos os quais a relevância científica não é confirmada, o primeiro fator a ser considerado é o ano de publicação. </a:t>
            </a:r>
          </a:p>
          <a:p>
            <a:pPr lvl="1"/>
            <a:r>
              <a:rPr lang="pt-BR" dirty="0" smtClean="0"/>
              <a:t>Se o artigo foi publicado em, no máximo, dois anos, deve ser feita a leitura do resumo. 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Sexto Passo: União dos Artigos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Artigos, cuja relevância científica foi verificada, com os artigos atuais e aqueles cujos autores fazem parte do banco de autores</a:t>
            </a:r>
          </a:p>
          <a:p>
            <a:r>
              <a:rPr lang="pt-BR" dirty="0" smtClean="0"/>
              <a:t>Agora é recomendado a leitura integral dos artigos.</a:t>
            </a:r>
            <a:endParaRPr lang="pt-BR" dirty="0"/>
          </a:p>
        </p:txBody>
      </p:sp>
      <p:pic>
        <p:nvPicPr>
          <p:cNvPr id="4" name="Imagem 3" descr="diretório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725153"/>
            <a:ext cx="4320480" cy="28947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Sétimo Passo: Bibliografia Montada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180728"/>
          </a:xfrm>
        </p:spPr>
        <p:txBody>
          <a:bodyPr/>
          <a:lstStyle/>
          <a:p>
            <a:r>
              <a:rPr lang="pt-BR" dirty="0" smtClean="0"/>
              <a:t>Os artigos que restaram após essa análise constituirão a bibliografia do seu trabalho.</a:t>
            </a:r>
            <a:endParaRPr lang="pt-BR" dirty="0"/>
          </a:p>
        </p:txBody>
      </p:sp>
      <p:sp>
        <p:nvSpPr>
          <p:cNvPr id="1026" name="AutoShape 2" descr="Resultado de imagem para Artig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Artig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 descr="artigo-sobre-vend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420888"/>
            <a:ext cx="5256584" cy="40913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375</Words>
  <Application>Microsoft Office PowerPoint</Application>
  <PresentationFormat>Apresentação na tela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Balcão Envidraçado</vt:lpstr>
      <vt:lpstr>Slide 1</vt:lpstr>
      <vt:lpstr>Metodologia para um Levantamento Bibliográfico</vt:lpstr>
      <vt:lpstr>Primeiro Passo: Palavra Chave</vt:lpstr>
      <vt:lpstr>Segundo Passo: Banco de Dados</vt:lpstr>
      <vt:lpstr>Terceiro Passo: Gerenciamento Bibliográfico</vt:lpstr>
      <vt:lpstr>Quarto Passo: Filtragem</vt:lpstr>
      <vt:lpstr>Quinto Passo: Inicio da Leitura</vt:lpstr>
      <vt:lpstr>Sexto Passo: União dos Artigos </vt:lpstr>
      <vt:lpstr>Sétimo Passo: Bibliografia Montada</vt:lpstr>
      <vt:lpstr>Dúvidas?  Boa Sorte!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Jamille Gomes Batista dos Santos</dc:creator>
  <cp:lastModifiedBy>jbatista</cp:lastModifiedBy>
  <cp:revision>25</cp:revision>
  <dcterms:created xsi:type="dcterms:W3CDTF">2019-05-28T18:43:33Z</dcterms:created>
  <dcterms:modified xsi:type="dcterms:W3CDTF">2019-06-07T18:38:44Z</dcterms:modified>
</cp:coreProperties>
</file>